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6759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275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0455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0070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6827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00293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69667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516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8608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6922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6324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5757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0791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7504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07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682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34D21-BD39-487B-A027-1889FC78AF1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EACA61C-27BA-4DCA-AF1F-A4BDA8AC43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466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umanChwan/single-backlit-image-enhancement" TargetMode="External"/><Relationship Id="rId2" Type="http://schemas.openxmlformats.org/officeDocument/2006/relationships/hyperlink" Target="https://zhexinliang.github.io/CLIP_LIT_page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rive.google.com/drive/folders/1BxF5lxKyVs8XAz_1JKBGXfqjYloQF_Y1?usp=sharing" TargetMode="External"/><Relationship Id="rId5" Type="http://schemas.openxmlformats.org/officeDocument/2006/relationships/hyperlink" Target="https://colab.research.google.com/drive/1CfXQw0Vf36SrnmRZsbDPp8vboz_v9Iin?usp=sharing" TargetMode="External"/><Relationship Id="rId4" Type="http://schemas.openxmlformats.org/officeDocument/2006/relationships/hyperlink" Target="https://keras.io/examples/visio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9CB740-9978-4F25-6BBC-3185827430AE}"/>
              </a:ext>
            </a:extLst>
          </p:cNvPr>
          <p:cNvSpPr/>
          <p:nvPr/>
        </p:nvSpPr>
        <p:spPr>
          <a:xfrm>
            <a:off x="3156336" y="3523517"/>
            <a:ext cx="6049028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Low-Light </a:t>
            </a:r>
          </a:p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Image Enhancement</a:t>
            </a:r>
          </a:p>
          <a:p>
            <a:pPr algn="ctr"/>
            <a:r>
              <a:rPr lang="en-U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Techniques</a:t>
            </a:r>
            <a:endParaRPr 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C9D19A9-B52F-74BF-2B46-D7FDC30DF0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4631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77D267C-A7DC-26A9-D2D9-FB8557B40338}"/>
              </a:ext>
            </a:extLst>
          </p:cNvPr>
          <p:cNvSpPr txBox="1"/>
          <p:nvPr/>
        </p:nvSpPr>
        <p:spPr>
          <a:xfrm>
            <a:off x="311085" y="395676"/>
            <a:ext cx="4741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Results: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250EEF0-7E42-758B-36B7-23F79A7D4F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976215"/>
              </p:ext>
            </p:extLst>
          </p:nvPr>
        </p:nvGraphicFramePr>
        <p:xfrm>
          <a:off x="2121030" y="1303593"/>
          <a:ext cx="6905879" cy="13918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457">
                  <a:extLst>
                    <a:ext uri="{9D8B030D-6E8A-4147-A177-3AD203B41FA5}">
                      <a16:colId xmlns:a16="http://schemas.microsoft.com/office/drawing/2014/main" val="3618111686"/>
                    </a:ext>
                  </a:extLst>
                </a:gridCol>
                <a:gridCol w="2446922">
                  <a:extLst>
                    <a:ext uri="{9D8B030D-6E8A-4147-A177-3AD203B41FA5}">
                      <a16:colId xmlns:a16="http://schemas.microsoft.com/office/drawing/2014/main" val="1609230609"/>
                    </a:ext>
                  </a:extLst>
                </a:gridCol>
                <a:gridCol w="2868500">
                  <a:extLst>
                    <a:ext uri="{9D8B030D-6E8A-4147-A177-3AD203B41FA5}">
                      <a16:colId xmlns:a16="http://schemas.microsoft.com/office/drawing/2014/main" val="4130935176"/>
                    </a:ext>
                  </a:extLst>
                </a:gridCol>
              </a:tblGrid>
              <a:tr h="376237">
                <a:tc>
                  <a:txBody>
                    <a:bodyPr/>
                    <a:lstStyle/>
                    <a:p>
                      <a:r>
                        <a:rPr lang="en-IN" dirty="0"/>
                        <a:t>Zero-DCE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Backlit Image Enhance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Prompt Learning(CLIP)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2663101"/>
                  </a:ext>
                </a:extLst>
              </a:tr>
              <a:tr h="375875">
                <a:tc>
                  <a:txBody>
                    <a:bodyPr/>
                    <a:lstStyle/>
                    <a:p>
                      <a:r>
                        <a:rPr lang="en-IN" dirty="0"/>
                        <a:t>5.71dB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22.76dB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15.60dB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5660156"/>
                  </a:ext>
                </a:extLst>
              </a:tr>
              <a:tr h="375875">
                <a:tc>
                  <a:txBody>
                    <a:bodyPr/>
                    <a:lstStyle/>
                    <a:p>
                      <a:r>
                        <a:rPr lang="en-IN" dirty="0"/>
                        <a:t>6.44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7.12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5.85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789461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FAF4650-6DBA-67FA-4BBF-E61AD395AE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448432"/>
              </p:ext>
            </p:extLst>
          </p:nvPr>
        </p:nvGraphicFramePr>
        <p:xfrm>
          <a:off x="895545" y="1931851"/>
          <a:ext cx="1225485" cy="763572"/>
        </p:xfrm>
        <a:graphic>
          <a:graphicData uri="http://schemas.openxmlformats.org/drawingml/2006/table">
            <a:tbl>
              <a:tblPr/>
              <a:tblGrid>
                <a:gridCol w="1225485">
                  <a:extLst>
                    <a:ext uri="{9D8B030D-6E8A-4147-A177-3AD203B41FA5}">
                      <a16:colId xmlns:a16="http://schemas.microsoft.com/office/drawing/2014/main" val="2451769888"/>
                    </a:ext>
                  </a:extLst>
                </a:gridCol>
              </a:tblGrid>
              <a:tr h="763572">
                <a:tc>
                  <a:txBody>
                    <a:bodyPr/>
                    <a:lstStyle/>
                    <a:p>
                      <a:pPr algn="r"/>
                      <a:r>
                        <a:rPr lang="en-IN" dirty="0"/>
                        <a:t>PSNR</a:t>
                      </a:r>
                    </a:p>
                    <a:p>
                      <a:pPr algn="r"/>
                      <a:r>
                        <a:rPr lang="en-IN" dirty="0"/>
                        <a:t>NIQE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7440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35F4AA2-9D4D-DD87-41F4-3521329DC5E6}"/>
              </a:ext>
            </a:extLst>
          </p:cNvPr>
          <p:cNvGraphicFramePr>
            <a:graphicFrameLocks noGrp="1"/>
          </p:cNvGraphicFramePr>
          <p:nvPr/>
        </p:nvGraphicFramePr>
        <p:xfrm>
          <a:off x="4484529" y="3788886"/>
          <a:ext cx="982980" cy="624840"/>
        </p:xfrm>
        <a:graphic>
          <a:graphicData uri="http://schemas.openxmlformats.org/drawingml/2006/table">
            <a:tbl>
              <a:tblPr/>
              <a:tblGrid>
                <a:gridCol w="982980">
                  <a:extLst>
                    <a:ext uri="{9D8B030D-6E8A-4147-A177-3AD203B41FA5}">
                      <a16:colId xmlns:a16="http://schemas.microsoft.com/office/drawing/2014/main" val="650428499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PSNR</a:t>
                      </a:r>
                      <a:endParaRPr lang="en-IN">
                        <a:effectLst/>
                      </a:endParaRPr>
                    </a:p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NIQE</a:t>
                      </a:r>
                      <a:endParaRPr lang="en-IN">
                        <a:effectLst/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281913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BEBA188-50CA-9C28-7315-140C4A6BF7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776880"/>
              </p:ext>
            </p:extLst>
          </p:nvPr>
        </p:nvGraphicFramePr>
        <p:xfrm>
          <a:off x="2121030" y="3710939"/>
          <a:ext cx="6905879" cy="1325880"/>
        </p:xfrm>
        <a:graphic>
          <a:graphicData uri="http://schemas.openxmlformats.org/drawingml/2006/table">
            <a:tbl>
              <a:tblPr/>
              <a:tblGrid>
                <a:gridCol w="1590734">
                  <a:extLst>
                    <a:ext uri="{9D8B030D-6E8A-4147-A177-3AD203B41FA5}">
                      <a16:colId xmlns:a16="http://schemas.microsoft.com/office/drawing/2014/main" val="1804591470"/>
                    </a:ext>
                  </a:extLst>
                </a:gridCol>
                <a:gridCol w="2448015">
                  <a:extLst>
                    <a:ext uri="{9D8B030D-6E8A-4147-A177-3AD203B41FA5}">
                      <a16:colId xmlns:a16="http://schemas.microsoft.com/office/drawing/2014/main" val="4202800187"/>
                    </a:ext>
                  </a:extLst>
                </a:gridCol>
                <a:gridCol w="2867130">
                  <a:extLst>
                    <a:ext uri="{9D8B030D-6E8A-4147-A177-3AD203B41FA5}">
                      <a16:colId xmlns:a16="http://schemas.microsoft.com/office/drawing/2014/main" val="1749880371"/>
                    </a:ext>
                  </a:extLst>
                </a:gridCol>
              </a:tblGrid>
              <a:tr h="29718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90C226"/>
                          </a:highlight>
                          <a:latin typeface="Trebuchet MS" panose="020B0603020202020204" pitchFamily="34" charset="0"/>
                        </a:rPr>
                        <a:t>Zero-DCE</a:t>
                      </a:r>
                      <a:endParaRPr lang="en-IN" dirty="0">
                        <a:effectLst/>
                        <a:highlight>
                          <a:srgbClr val="90C226"/>
                        </a:highlight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226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90C226"/>
                          </a:highlight>
                          <a:latin typeface="Trebuchet MS" panose="020B0603020202020204" pitchFamily="34" charset="0"/>
                        </a:rPr>
                        <a:t>Backlit Image Enhance</a:t>
                      </a:r>
                      <a:endParaRPr lang="en-IN">
                        <a:effectLst/>
                        <a:highlight>
                          <a:srgbClr val="90C226"/>
                        </a:highlight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226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90C226"/>
                          </a:highlight>
                          <a:latin typeface="Trebuchet MS" panose="020B0603020202020204" pitchFamily="34" charset="0"/>
                        </a:rPr>
                        <a:t>Prompt Learning(CLIP)</a:t>
                      </a:r>
                      <a:endParaRPr lang="en-IN" dirty="0">
                        <a:effectLst/>
                        <a:highlight>
                          <a:srgbClr val="90C226"/>
                        </a:highlight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2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9267449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BE9CB"/>
                          </a:highlight>
                          <a:latin typeface="Trebuchet MS" panose="020B0603020202020204" pitchFamily="34" charset="0"/>
                        </a:rPr>
                        <a:t>4.68dB</a:t>
                      </a:r>
                      <a:endParaRPr lang="en-IN">
                        <a:effectLst/>
                        <a:highlight>
                          <a:srgbClr val="DBE9CB"/>
                        </a:highlight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9CB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BE9CB"/>
                          </a:highlight>
                          <a:latin typeface="Trebuchet MS" panose="020B0603020202020204" pitchFamily="34" charset="0"/>
                        </a:rPr>
                        <a:t>17.12dB</a:t>
                      </a:r>
                      <a:endParaRPr lang="en-IN">
                        <a:effectLst/>
                        <a:highlight>
                          <a:srgbClr val="DBE9CB"/>
                        </a:highlight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9CB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BE9CB"/>
                          </a:highlight>
                          <a:latin typeface="Trebuchet MS" panose="020B0603020202020204" pitchFamily="34" charset="0"/>
                        </a:rPr>
                        <a:t>13.96dB</a:t>
                      </a:r>
                      <a:endParaRPr lang="en-IN">
                        <a:effectLst/>
                        <a:highlight>
                          <a:srgbClr val="DBE9CB"/>
                        </a:highlight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9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4478286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EF4E7"/>
                          </a:highlight>
                          <a:latin typeface="Trebuchet MS" panose="020B0603020202020204" pitchFamily="34" charset="0"/>
                        </a:rPr>
                        <a:t>5.15</a:t>
                      </a:r>
                      <a:endParaRPr lang="en-IN">
                        <a:effectLst/>
                        <a:highlight>
                          <a:srgbClr val="EEF4E7"/>
                        </a:highlight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4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EF4E7"/>
                          </a:highlight>
                          <a:latin typeface="Trebuchet MS" panose="020B0603020202020204" pitchFamily="34" charset="0"/>
                        </a:rPr>
                        <a:t>4.14</a:t>
                      </a:r>
                      <a:endParaRPr lang="en-IN">
                        <a:effectLst/>
                        <a:highlight>
                          <a:srgbClr val="EEF4E7"/>
                        </a:highlight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4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EEF4E7"/>
                          </a:highlight>
                          <a:latin typeface="Trebuchet MS" panose="020B0603020202020204" pitchFamily="34" charset="0"/>
                        </a:rPr>
                        <a:t>4.46</a:t>
                      </a:r>
                      <a:endParaRPr lang="en-IN" dirty="0">
                        <a:effectLst/>
                        <a:highlight>
                          <a:srgbClr val="EEF4E7"/>
                        </a:highlight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68305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3B92AAC-309E-FFED-360C-C242F070E6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7012218"/>
              </p:ext>
            </p:extLst>
          </p:nvPr>
        </p:nvGraphicFramePr>
        <p:xfrm>
          <a:off x="895545" y="4411979"/>
          <a:ext cx="1225485" cy="624840"/>
        </p:xfrm>
        <a:graphic>
          <a:graphicData uri="http://schemas.openxmlformats.org/drawingml/2006/table">
            <a:tbl>
              <a:tblPr/>
              <a:tblGrid>
                <a:gridCol w="1225485">
                  <a:extLst>
                    <a:ext uri="{9D8B030D-6E8A-4147-A177-3AD203B41FA5}">
                      <a16:colId xmlns:a16="http://schemas.microsoft.com/office/drawing/2014/main" val="866773617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PSNR</a:t>
                      </a:r>
                      <a:endParaRPr lang="en-IN" dirty="0">
                        <a:effectLst/>
                      </a:endParaRPr>
                    </a:p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NIQE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38100" marB="38100">
                    <a:lnL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8163464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2E27B96B-E334-C8BA-8F3C-95F7E8347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26909" y="881835"/>
            <a:ext cx="2582982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rebuchet MS" panose="020B0603020202020204" pitchFamily="34" charset="0"/>
              </a:rPr>
              <a:t>Image1(RRR)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Trebuchet MS" panose="020B0603020202020204" pitchFamily="34" charset="0"/>
              </a:rPr>
              <a:t>Image2(Saitama)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327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2DD807-7AF5-72AD-1764-4A66A9B47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84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841544-4C10-238C-6300-C2F7CFA9B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25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8DDB87-F169-011E-4CB8-9E2798DC7060}"/>
              </a:ext>
            </a:extLst>
          </p:cNvPr>
          <p:cNvSpPr txBox="1"/>
          <p:nvPr/>
        </p:nvSpPr>
        <p:spPr>
          <a:xfrm>
            <a:off x="838985" y="1112114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2"/>
              </a:rPr>
              <a:t>https://zhexinliang.github.io/CLIP_LIT_page/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7FBEF8-611E-C53D-7946-AB7C64AB747F}"/>
              </a:ext>
            </a:extLst>
          </p:cNvPr>
          <p:cNvSpPr txBox="1"/>
          <p:nvPr/>
        </p:nvSpPr>
        <p:spPr>
          <a:xfrm>
            <a:off x="838985" y="1481446"/>
            <a:ext cx="84157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3"/>
              </a:rPr>
              <a:t>https://github.com/HumanChwan/single-backlit-image-enhancement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76AC0A-4C53-D9BF-FCD8-1960A899321E}"/>
              </a:ext>
            </a:extLst>
          </p:cNvPr>
          <p:cNvSpPr txBox="1"/>
          <p:nvPr/>
        </p:nvSpPr>
        <p:spPr>
          <a:xfrm>
            <a:off x="838985" y="650449"/>
            <a:ext cx="5948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References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5DEBCE-7681-0064-57E5-715A9E39455B}"/>
              </a:ext>
            </a:extLst>
          </p:cNvPr>
          <p:cNvSpPr txBox="1"/>
          <p:nvPr/>
        </p:nvSpPr>
        <p:spPr>
          <a:xfrm>
            <a:off x="838985" y="1850778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4"/>
              </a:rPr>
              <a:t>https://keras.io/examples/vision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CF39E8-1094-ABF9-C9E3-88920DF2439C}"/>
              </a:ext>
            </a:extLst>
          </p:cNvPr>
          <p:cNvSpPr/>
          <p:nvPr/>
        </p:nvSpPr>
        <p:spPr>
          <a:xfrm>
            <a:off x="5671794" y="4868723"/>
            <a:ext cx="584256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Singam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Setty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Deshik</a:t>
            </a:r>
          </a:p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2101AI32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424EC6-26D1-8685-18D9-E2AA0744425E}"/>
              </a:ext>
            </a:extLst>
          </p:cNvPr>
          <p:cNvSpPr txBox="1"/>
          <p:nvPr/>
        </p:nvSpPr>
        <p:spPr>
          <a:xfrm>
            <a:off x="838985" y="2818614"/>
            <a:ext cx="56466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Code: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>
                <a:hlinkClick r:id="rId5"/>
              </a:rPr>
              <a:t>Part-1</a:t>
            </a:r>
            <a:endParaRPr lang="en-I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>
                <a:hlinkClick r:id="rId6"/>
              </a:rPr>
              <a:t>CLIP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2356981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CA960-8AD9-51E4-EFDB-1409E4730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045" y="506691"/>
            <a:ext cx="10018713" cy="1752599"/>
          </a:xfrm>
        </p:spPr>
        <p:txBody>
          <a:bodyPr/>
          <a:lstStyle/>
          <a:p>
            <a:r>
              <a:rPr lang="en-IN" dirty="0"/>
              <a:t>Low Light Image Enhancement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1BD8A7-D378-8C44-36E6-A9C921E6F491}"/>
              </a:ext>
            </a:extLst>
          </p:cNvPr>
          <p:cNvSpPr txBox="1"/>
          <p:nvPr/>
        </p:nvSpPr>
        <p:spPr>
          <a:xfrm>
            <a:off x="419082" y="1166842"/>
            <a:ext cx="1103014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Bahnschrift SemiBold" panose="020B0502040204020203" pitchFamily="34" charset="0"/>
              </a:rPr>
              <a:t>Many photos are often captured under suboptimal lighting conditions due to inevitable environmental and/or technical constraints. These include inadequate and unbalanced lighting conditions in the environment, incorrect placement of objects against extreme back light, and under-exposure during image capturing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Bahnschrift SemiBold" panose="020B0502040204020203" pitchFamily="34" charset="0"/>
              </a:rPr>
              <a:t>This affects viewers’ experience and leads to wrong message being communicated, such as inaccurate object/face recognition.</a:t>
            </a:r>
          </a:p>
          <a:p>
            <a:endParaRPr lang="en-US" sz="2400" dirty="0">
              <a:solidFill>
                <a:schemeClr val="bg2">
                  <a:lumMod val="25000"/>
                </a:schemeClr>
              </a:solidFill>
              <a:latin typeface="Bahnschrift SemiBold" panose="020B0502040204020203" pitchFamily="34" charset="0"/>
            </a:endParaRPr>
          </a:p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Bahnschrift SemiBold" panose="020B0502040204020203" pitchFamily="34" charset="0"/>
              </a:rPr>
              <a:t>So I am going to discuss three types of Image Enhancement techniques 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Bahnschrift SemiBold" panose="020B0502040204020203" pitchFamily="34" charset="0"/>
              </a:rPr>
              <a:t>Zero-DCE(Deep Curve Estimation)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Bahnschrift SemiBold" panose="020B0502040204020203" pitchFamily="34" charset="0"/>
              </a:rPr>
              <a:t>Single Backlit Image Enhancement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Bahnschrift SemiBold" panose="020B0502040204020203" pitchFamily="34" charset="0"/>
              </a:rPr>
              <a:t>Prompt Learning for Unsupervised Backlit Image Enhancement</a:t>
            </a:r>
            <a:endParaRPr lang="en-IN" sz="2400" dirty="0">
              <a:solidFill>
                <a:schemeClr val="bg2">
                  <a:lumMod val="25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2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610FB2-90D1-AD08-89B0-218E8F081D0C}"/>
              </a:ext>
            </a:extLst>
          </p:cNvPr>
          <p:cNvSpPr txBox="1"/>
          <p:nvPr/>
        </p:nvSpPr>
        <p:spPr>
          <a:xfrm>
            <a:off x="266652" y="0"/>
            <a:ext cx="11019934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IN" sz="2800" b="1" dirty="0">
                <a:solidFill>
                  <a:srgbClr val="FF0000"/>
                </a:solidFill>
                <a:latin typeface="Bahnschrift SemiBold" panose="020B0502040204020203" pitchFamily="34" charset="0"/>
              </a:rPr>
              <a:t>Zero-DCE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" panose="020B0502040204020203" pitchFamily="34" charset="0"/>
              </a:rPr>
              <a:t>Here, we present a deep learning-based method, Zero-Reference Deep Curve Estimation (</a:t>
            </a:r>
            <a:r>
              <a:rPr lang="en-US" sz="2000" dirty="0" err="1">
                <a:latin typeface="Bahnschrift SemiBold" panose="020B0502040204020203" pitchFamily="34" charset="0"/>
              </a:rPr>
              <a:t>ZeroDCE</a:t>
            </a:r>
            <a:r>
              <a:rPr lang="en-US" sz="2000" dirty="0">
                <a:latin typeface="Bahnschrift SemiBold" panose="020B0502040204020203" pitchFamily="34" charset="0"/>
              </a:rPr>
              <a:t>), for low-light image enhancement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" panose="020B0502040204020203" pitchFamily="34" charset="0"/>
              </a:rPr>
              <a:t>Zero-DCE is a purely data driven method and takes multiple light enhancement factors into consideration in the design of the non-reference loss functions, and thus enjoys better robustness, wider image dynamic range adjustment, and lower computational burden.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" panose="020B0502040204020203" pitchFamily="34" charset="0"/>
              </a:rPr>
              <a:t>The key components in Zero-DCE, namely LE-curve, DCE-Net, and non-reference loss functions</a:t>
            </a:r>
          </a:p>
          <a:p>
            <a:endParaRPr lang="en-US" sz="2000" dirty="0">
              <a:latin typeface="Bahnschrift SemiBold" panose="020B0502040204020203" pitchFamily="34" charset="0"/>
            </a:endParaRPr>
          </a:p>
          <a:p>
            <a:pPr marL="457200" indent="-457200">
              <a:buAutoNum type="arabicPeriod"/>
            </a:pPr>
            <a:r>
              <a:rPr lang="en-IN" sz="2000" b="1" dirty="0">
                <a:solidFill>
                  <a:srgbClr val="FF0000"/>
                </a:solidFill>
                <a:latin typeface="Bahnschrift SemiBold" panose="020B0502040204020203" pitchFamily="34" charset="0"/>
              </a:rPr>
              <a:t>Light-Enhancement Curve (LE-curve)</a:t>
            </a:r>
          </a:p>
          <a:p>
            <a:r>
              <a:rPr lang="en-US" sz="2000" dirty="0">
                <a:latin typeface="Bahnschrift SemiBold" panose="020B0502040204020203" pitchFamily="34" charset="0"/>
              </a:rPr>
              <a:t>There are three objectives in the design of such a curve: </a:t>
            </a:r>
          </a:p>
          <a:p>
            <a:pPr marL="457200" indent="-457200">
              <a:buAutoNum type="arabicParenR"/>
            </a:pPr>
            <a:r>
              <a:rPr lang="en-US" sz="2000" dirty="0">
                <a:latin typeface="Bahnschrift SemiBold" panose="020B0502040204020203" pitchFamily="34" charset="0"/>
              </a:rPr>
              <a:t>each pixel value of the enhanced image should be in the normalized range of [0,1] to avoid information loss induced by overflow truncation; </a:t>
            </a:r>
          </a:p>
          <a:p>
            <a:pPr marL="457200" indent="-457200">
              <a:buAutoNum type="arabicParenR"/>
            </a:pPr>
            <a:r>
              <a:rPr lang="en-US" sz="2000" dirty="0">
                <a:latin typeface="Bahnschrift SemiBold" panose="020B0502040204020203" pitchFamily="34" charset="0"/>
              </a:rPr>
              <a:t>this curve should be monotonous to preserve the differences (contrast) of neighboring pixels; and </a:t>
            </a:r>
          </a:p>
          <a:p>
            <a:pPr marL="457200" indent="-457200">
              <a:buAutoNum type="arabicParenR"/>
            </a:pPr>
            <a:r>
              <a:rPr lang="en-US" sz="2000" dirty="0">
                <a:latin typeface="Bahnschrift SemiBold" panose="020B0502040204020203" pitchFamily="34" charset="0"/>
              </a:rPr>
              <a:t>the form of this curve should be as simple as possible and differentiable in the process of gradient backpropagation.</a:t>
            </a:r>
          </a:p>
          <a:p>
            <a:pPr marL="457200" indent="-457200">
              <a:buAutoNum type="arabicParenR"/>
            </a:pPr>
            <a:endParaRPr lang="en-US" sz="2000" b="1" dirty="0"/>
          </a:p>
          <a:p>
            <a:endParaRPr lang="en-US" sz="2000" b="1" dirty="0"/>
          </a:p>
          <a:p>
            <a:r>
              <a:rPr lang="en-IN" sz="2000" b="1" dirty="0"/>
              <a:t>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3EA957-E6EC-0FEA-CCE3-8AF72B48B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515" y="5096691"/>
            <a:ext cx="5190586" cy="3589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51B2D0-7ED7-C462-2E94-16192E8003F3}"/>
              </a:ext>
            </a:extLst>
          </p:cNvPr>
          <p:cNvSpPr txBox="1"/>
          <p:nvPr/>
        </p:nvSpPr>
        <p:spPr>
          <a:xfrm>
            <a:off x="266653" y="5455666"/>
            <a:ext cx="1101993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 startAt="2"/>
            </a:pPr>
            <a:r>
              <a:rPr lang="en-IN" sz="2000" b="1" dirty="0">
                <a:solidFill>
                  <a:srgbClr val="FF0000"/>
                </a:solidFill>
                <a:latin typeface="Bahnschrift SemiBold" panose="020B0502040204020203" pitchFamily="34" charset="0"/>
              </a:rPr>
              <a:t>DCE-Net</a:t>
            </a:r>
          </a:p>
          <a:p>
            <a:r>
              <a:rPr lang="en-US" sz="2000" dirty="0">
                <a:latin typeface="Bahnschrift SemiBold" panose="020B0502040204020203" pitchFamily="34" charset="0"/>
              </a:rPr>
              <a:t>To learn the mapping between an input image and its best-fitting curve parameter maps, we propose a Deep Curve Estimation Network (DCE-Net). We employ a plain CNN of seven convolutional layers with symmetrical concatenation.</a:t>
            </a:r>
            <a:endParaRPr lang="en-IN" sz="2000" b="1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169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806DA9-D85E-A5B9-A5DD-70E44F334A2E}"/>
              </a:ext>
            </a:extLst>
          </p:cNvPr>
          <p:cNvSpPr txBox="1"/>
          <p:nvPr/>
        </p:nvSpPr>
        <p:spPr>
          <a:xfrm>
            <a:off x="586819" y="371514"/>
            <a:ext cx="11027004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 startAt="3"/>
            </a:pPr>
            <a:r>
              <a:rPr lang="en-IN" sz="2400" b="1" dirty="0">
                <a:solidFill>
                  <a:srgbClr val="FF0000"/>
                </a:solidFill>
                <a:latin typeface="Bahnschrift SemiBold" panose="020B0502040204020203" pitchFamily="34" charset="0"/>
              </a:rPr>
              <a:t>Non-Reference Loss Functions</a:t>
            </a:r>
          </a:p>
          <a:p>
            <a:r>
              <a:rPr lang="en-US" sz="2000" dirty="0">
                <a:latin typeface="Bahnschrift SemiBold" panose="020B0502040204020203" pitchFamily="34" charset="0"/>
              </a:rPr>
              <a:t>The following four types of losses are adopted to train our DCE-Net</a:t>
            </a:r>
          </a:p>
          <a:p>
            <a:r>
              <a:rPr lang="en-IN" sz="2000" b="1" dirty="0">
                <a:solidFill>
                  <a:srgbClr val="FF0000"/>
                </a:solidFill>
                <a:latin typeface="Bahnschrift SemiBold" panose="020B0502040204020203" pitchFamily="34" charset="0"/>
              </a:rPr>
              <a:t>Spatial Consistency Loss.</a:t>
            </a:r>
          </a:p>
          <a:p>
            <a:r>
              <a:rPr lang="en-US" sz="2000" dirty="0">
                <a:latin typeface="Bahnschrift SemiBold" panose="020B0502040204020203" pitchFamily="34" charset="0"/>
              </a:rPr>
              <a:t>The spatial consistency loss encourages spatial coherence of the enhanced image through preserving the difference of neighboring regions between the input image and its enhanced version:</a:t>
            </a:r>
            <a:endParaRPr lang="en-IN" sz="2000" b="1" dirty="0">
              <a:latin typeface="Bahnschrift SemiBold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064049-51D9-5F5F-75A7-7BBB5AF9D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820" y="1946413"/>
            <a:ext cx="4286250" cy="7334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0258AB-9E23-C71B-DF77-EF0124EFD63C}"/>
              </a:ext>
            </a:extLst>
          </p:cNvPr>
          <p:cNvSpPr txBox="1"/>
          <p:nvPr/>
        </p:nvSpPr>
        <p:spPr>
          <a:xfrm>
            <a:off x="586818" y="2466265"/>
            <a:ext cx="1102700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FF0000"/>
                </a:solidFill>
                <a:latin typeface="Bahnschrift SemiBold" panose="020B0502040204020203" pitchFamily="34" charset="0"/>
              </a:rPr>
              <a:t>Exposure Control Loss.</a:t>
            </a:r>
          </a:p>
          <a:p>
            <a:r>
              <a:rPr lang="en-US" sz="2000" b="0" i="0" dirty="0">
                <a:solidFill>
                  <a:srgbClr val="0D0D0D"/>
                </a:solidFill>
                <a:effectLst/>
                <a:latin typeface="Bahnschrift SemiBold" panose="020B0502040204020203" pitchFamily="34" charset="0"/>
              </a:rPr>
              <a:t>Exposure control loss, refers to the difference between the desired exposure level and the actual exposure level in an image</a:t>
            </a:r>
            <a:endParaRPr lang="en-IN" sz="2000" dirty="0">
              <a:solidFill>
                <a:srgbClr val="FFFF00"/>
              </a:solidFill>
              <a:latin typeface="Bahnschrift SemiBold" panose="020B0502040204020203" pitchFamily="34" charset="0"/>
            </a:endParaRPr>
          </a:p>
          <a:p>
            <a:endParaRPr lang="en-IN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36BBBD-2356-4B7B-16F0-E8DDB30DB8F7}"/>
              </a:ext>
            </a:extLst>
          </p:cNvPr>
          <p:cNvSpPr txBox="1"/>
          <p:nvPr/>
        </p:nvSpPr>
        <p:spPr>
          <a:xfrm>
            <a:off x="586818" y="3426790"/>
            <a:ext cx="1102700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 err="1">
                <a:solidFill>
                  <a:srgbClr val="FF0000"/>
                </a:solidFill>
                <a:latin typeface="Bahnschrift SemiBold" panose="020B0502040204020203" pitchFamily="34" charset="0"/>
              </a:rPr>
              <a:t>Color</a:t>
            </a:r>
            <a:r>
              <a:rPr lang="en-IN" sz="2000" b="1" dirty="0">
                <a:solidFill>
                  <a:srgbClr val="FF0000"/>
                </a:solidFill>
                <a:latin typeface="Bahnschrift SemiBold" panose="020B0502040204020203" pitchFamily="34" charset="0"/>
              </a:rPr>
              <a:t> Constancy Loss.</a:t>
            </a:r>
          </a:p>
          <a:p>
            <a:r>
              <a:rPr lang="en-US" sz="2000" dirty="0">
                <a:latin typeface="Bahnschrift SemiBold" panose="020B0502040204020203" pitchFamily="34" charset="0"/>
              </a:rPr>
              <a:t>we design a color constancy loss to correct the potential color deviations in the enhanced image</a:t>
            </a:r>
            <a:endParaRPr lang="en-IN" sz="2000" dirty="0">
              <a:latin typeface="Bahnschrift SemiBold" panose="020B0502040204020203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A01BEE-F02D-8775-4635-E780E9EA82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308" y="3967998"/>
            <a:ext cx="5238750" cy="5619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C9C46E2-754D-24C4-737F-086DCF5D1D0E}"/>
              </a:ext>
            </a:extLst>
          </p:cNvPr>
          <p:cNvSpPr txBox="1"/>
          <p:nvPr/>
        </p:nvSpPr>
        <p:spPr>
          <a:xfrm>
            <a:off x="578180" y="4411976"/>
            <a:ext cx="1102700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FF0000"/>
                </a:solidFill>
                <a:latin typeface="Bahnschrift SemiBold" panose="020B0502040204020203" pitchFamily="34" charset="0"/>
              </a:rPr>
              <a:t>Illumination Smoothness Loss.</a:t>
            </a:r>
          </a:p>
          <a:p>
            <a:r>
              <a:rPr lang="en-US" sz="2000" dirty="0">
                <a:latin typeface="Bahnschrift SemiBold" panose="020B0502040204020203" pitchFamily="34" charset="0"/>
              </a:rPr>
              <a:t>To preserve the monotonicity relations between neighboring pixels, we add an illumination smoothness loss to each curve parameter map</a:t>
            </a:r>
            <a:endParaRPr lang="en-IN" sz="2000" dirty="0">
              <a:latin typeface="Bahnschrift SemiBold" panose="020B050204020402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90FACD-C6B1-9CE3-B906-20BB7D230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130" y="5932725"/>
            <a:ext cx="5960126" cy="63716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BB33EC7-442F-64ED-23CC-BA53227928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070" y="5053391"/>
            <a:ext cx="5067300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664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810E8A-E265-C930-CDC4-D101FD02C859}"/>
              </a:ext>
            </a:extLst>
          </p:cNvPr>
          <p:cNvSpPr txBox="1"/>
          <p:nvPr/>
        </p:nvSpPr>
        <p:spPr>
          <a:xfrm>
            <a:off x="370114" y="355274"/>
            <a:ext cx="10659358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Bahnschrift SemiBold" panose="020B0502040204020203" pitchFamily="34" charset="0"/>
              </a:rPr>
              <a:t>BACKLIT IMAGE ENHANCEMENT METHOD</a:t>
            </a:r>
          </a:p>
          <a:p>
            <a:endParaRPr lang="en-IN" sz="1400" dirty="0">
              <a:latin typeface="Bahnschrift SemiBold" panose="020B0502040204020203" pitchFamily="34" charset="0"/>
            </a:endParaRPr>
          </a:p>
          <a:p>
            <a:r>
              <a:rPr lang="en-IN" sz="2000" dirty="0">
                <a:latin typeface="Bahnschrift SemiBold" panose="020B0502040204020203" pitchFamily="34" charset="0"/>
              </a:rPr>
              <a:t>Method</a:t>
            </a:r>
          </a:p>
          <a:p>
            <a:endParaRPr lang="en-IN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B09F98-E201-034D-4EA9-8F4B128A7E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77" y="2208361"/>
            <a:ext cx="2695575" cy="438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71A467-F2E5-1E29-5730-FDA59D075A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78" y="2619295"/>
            <a:ext cx="3324225" cy="419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5E74803-F2E1-58B1-2291-7ED5694BF3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78" y="3038395"/>
            <a:ext cx="2505075" cy="800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CAC71F-39E1-5623-1DC4-7FDB7BA8DA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179" y="4930632"/>
            <a:ext cx="5067300" cy="183832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7AA36E2-2E2B-1F80-5F91-82BB6313C4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77" y="4167434"/>
            <a:ext cx="3324225" cy="4286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D6E44E-A9D7-A8E6-5334-7471D4FD85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76" y="4596059"/>
            <a:ext cx="2771775" cy="552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64C03E-7987-2455-54F6-2C3EF0F351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77" y="1770211"/>
            <a:ext cx="2476500" cy="43815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51CF08F-B461-577A-ACDD-BAC8530AF44B}"/>
              </a:ext>
            </a:extLst>
          </p:cNvPr>
          <p:cNvSpPr txBox="1"/>
          <p:nvPr/>
        </p:nvSpPr>
        <p:spPr>
          <a:xfrm>
            <a:off x="5621383" y="5665129"/>
            <a:ext cx="1553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Guided Filter: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7BF58-3F5A-18DF-6BF9-2032127B8C37}"/>
              </a:ext>
            </a:extLst>
          </p:cNvPr>
          <p:cNvSpPr txBox="1"/>
          <p:nvPr/>
        </p:nvSpPr>
        <p:spPr>
          <a:xfrm>
            <a:off x="4054742" y="1581124"/>
            <a:ext cx="7084268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" panose="020B0502040204020203" pitchFamily="34" charset="0"/>
              </a:rPr>
              <a:t>An enhanced intensity image with balanced intensity and contrast is first generated using gamma correction and histogram equalization in the proposed method.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" panose="020B0502040204020203" pitchFamily="34" charset="0"/>
              </a:rPr>
              <a:t>Next, focusing on the intensity histogram of the backlit image, a binary image is created by Otsu’s method.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" panose="020B0502040204020203" pitchFamily="34" charset="0"/>
              </a:rPr>
              <a:t>The edge-preserving smoothed version of this image is used as a weight map to suppress the artifacts at the edge parts.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" panose="020B0502040204020203" pitchFamily="34" charset="0"/>
              </a:rPr>
              <a:t>Finally, an output image is obtained by alpha blending between the input image and the enhanced intensity image using the weight map</a:t>
            </a:r>
            <a:endParaRPr lang="en-IN" sz="20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94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88385A-64AC-4A01-A569-72EB317EE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33" y="230465"/>
            <a:ext cx="4071718" cy="655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A0560E-22C1-CD4F-A85B-EF386D197497}"/>
              </a:ext>
            </a:extLst>
          </p:cNvPr>
          <p:cNvSpPr txBox="1"/>
          <p:nvPr/>
        </p:nvSpPr>
        <p:spPr>
          <a:xfrm>
            <a:off x="4700296" y="542836"/>
            <a:ext cx="609755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Processed backlit images and their histograms. </a:t>
            </a:r>
          </a:p>
          <a:p>
            <a:r>
              <a:rPr lang="en-US" dirty="0"/>
              <a:t>Intensity image I.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Result of gamma correction for I.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Result of histogram equalization for I.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Enhanced image obtained by alpha blending.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6977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EC08-5E50-2524-AFAA-60F01229FCBB}"/>
              </a:ext>
            </a:extLst>
          </p:cNvPr>
          <p:cNvSpPr txBox="1"/>
          <p:nvPr/>
        </p:nvSpPr>
        <p:spPr>
          <a:xfrm>
            <a:off x="295381" y="452127"/>
            <a:ext cx="11082772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latin typeface="Bahnschrift SemiBold" panose="020B0502040204020203" pitchFamily="34" charset="0"/>
              </a:rPr>
              <a:t>Unsupervised backlit image enhancement method, abbreviated as CLIP-LIT, by exploring the potential of </a:t>
            </a:r>
            <a:r>
              <a:rPr lang="en-IN" sz="2400" b="1" dirty="0">
                <a:solidFill>
                  <a:srgbClr val="7030A0"/>
                </a:solidFill>
                <a:latin typeface="Bahnschrift SemiBold" panose="020B0502040204020203" pitchFamily="34" charset="0"/>
              </a:rPr>
              <a:t>Contrastive Language-Image Pre-Training</a:t>
            </a:r>
            <a:r>
              <a:rPr lang="en-IN" sz="2400" b="1" dirty="0">
                <a:latin typeface="Bahnschrift SemiBold" panose="020B0502040204020203" pitchFamily="34" charset="0"/>
              </a:rPr>
              <a:t> (CLIP) </a:t>
            </a:r>
            <a:r>
              <a:rPr lang="en-IN" sz="2400" dirty="0">
                <a:latin typeface="Bahnschrift SemiBold" panose="020B0502040204020203" pitchFamily="34" charset="0"/>
              </a:rPr>
              <a:t>for pixel-level image enhancement.</a:t>
            </a:r>
            <a:endParaRPr lang="en-IN" sz="2000" dirty="0">
              <a:latin typeface="Bahnschrift SemiBold" panose="020B0502040204020203" pitchFamily="34" charset="0"/>
            </a:endParaRPr>
          </a:p>
          <a:p>
            <a:endParaRPr lang="en-IN" sz="2400" dirty="0">
              <a:latin typeface="Bahnschrift SemiBold" panose="020B0502040204020203" pitchFamily="34" charset="0"/>
            </a:endParaRPr>
          </a:p>
          <a:p>
            <a:r>
              <a:rPr lang="en-US" sz="2400" dirty="0">
                <a:latin typeface="Bahnschrift SemiBold" panose="020B0502040204020203" pitchFamily="34" charset="0"/>
              </a:rPr>
              <a:t>The approach consists of two stages, In the first stage, we learn an initial prompt pair (negative/positive prompts referring to backlit/well-lit images) by constraining the text-image similarity between the prompt and the corresponding image in the CLIP embedding space.</a:t>
            </a:r>
          </a:p>
          <a:p>
            <a:r>
              <a:rPr lang="en-US" sz="2400" dirty="0">
                <a:latin typeface="Bahnschrift SemiBold" panose="020B0502040204020203" pitchFamily="34" charset="0"/>
              </a:rPr>
              <a:t>With the initial prompt pair, used a frozen CLIP model to compute the text-image similarity between the prompts and the enhanced results to train the initial enhancement network.</a:t>
            </a:r>
          </a:p>
          <a:p>
            <a:r>
              <a:rPr lang="en-US" sz="2400" dirty="0">
                <a:latin typeface="Bahnschrift SemiBold" panose="020B0502040204020203" pitchFamily="34" charset="0"/>
              </a:rPr>
              <a:t>In the second stage, refine the learnable prompts by utilizing backlit images, enhanced results, and well-lit images through rank learning</a:t>
            </a:r>
          </a:p>
          <a:p>
            <a:endParaRPr lang="en-US" sz="2000" dirty="0"/>
          </a:p>
          <a:p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494935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New Project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4F9CEAEC-B0A0-41E2-C3C9-445B931B56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7224" y="459556"/>
            <a:ext cx="10143243" cy="5705574"/>
          </a:xfrm>
          <a:prstGeom prst="roundRect">
            <a:avLst>
              <a:gd name="adj" fmla="val 2365"/>
            </a:avLst>
          </a:prstGeom>
          <a:ln>
            <a:noFill/>
          </a:ln>
          <a:effectLst>
            <a:outerShdw blurRad="165100" dist="165100" dir="3000000" algn="t" rotWithShape="0">
              <a:srgbClr val="000000">
                <a:alpha val="27000"/>
              </a:srgbClr>
            </a:outerShdw>
          </a:effectLst>
          <a:scene3d>
            <a:camera prst="perspectiveRight" fov="1500000">
              <a:rot lat="300000" lon="1200000" rev="0"/>
            </a:camera>
            <a:lightRig rig="threePt" dir="t">
              <a:rot lat="0" lon="0" rev="19800000"/>
            </a:lightRig>
          </a:scene3d>
          <a:sp3d extrusionH="190500">
            <a:bevelT w="139700" h="12700" prst="softRound"/>
            <a:extrusionClr>
              <a:srgbClr val="000000"/>
            </a:extrusionClr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1045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roject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8E52461F-AE8F-12F5-E2F0-67E5A2B44E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1243" y="518474"/>
            <a:ext cx="10068117" cy="5663316"/>
          </a:xfrm>
          <a:prstGeom prst="rect">
            <a:avLst/>
          </a:prstGeom>
          <a:ln w="9525" cap="flat">
            <a:solidFill>
              <a:srgbClr val="383838"/>
            </a:solidFill>
          </a:ln>
          <a:effectLst>
            <a:outerShdw blurRad="152400" dist="317500" dir="6000000" sx="105000" sy="105000" algn="tl" rotWithShape="0">
              <a:srgbClr val="000000">
                <a:alpha val="30000"/>
              </a:srgbClr>
            </a:outerShdw>
          </a:effectLst>
          <a:scene3d>
            <a:camera prst="perspectiveRight" fov="2100000">
              <a:rot lat="0" lon="20400000" rev="0"/>
            </a:camera>
            <a:lightRig rig="threePt" dir="t"/>
          </a:scene3d>
          <a:sp3d extrusionH="889000" prstMaterial="matte">
            <a:extrusionClr>
              <a:srgbClr val="777777"/>
            </a:extrusionClr>
          </a:sp3d>
        </p:spPr>
      </p:pic>
    </p:spTree>
    <p:extLst>
      <p:ext uri="{BB962C8B-B14F-4D97-AF65-F5344CB8AC3E}">
        <p14:creationId xmlns:p14="http://schemas.microsoft.com/office/powerpoint/2010/main" val="4070298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8F2EB44-A7EA-4899-A7C0-B9FAEE0C9E01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386</TotalTime>
  <Words>768</Words>
  <Application>Microsoft Office PowerPoint</Application>
  <PresentationFormat>Widescreen</PresentationFormat>
  <Paragraphs>107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Bahnschrift SemiBold</vt:lpstr>
      <vt:lpstr>Trebuchet MS</vt:lpstr>
      <vt:lpstr>Wingdings 3</vt:lpstr>
      <vt:lpstr>Facet</vt:lpstr>
      <vt:lpstr>PowerPoint Presentation</vt:lpstr>
      <vt:lpstr>Low Light Image Enhancement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DESHIK SINGAM SETTY</dc:creator>
  <cp:lastModifiedBy>DESHIK SINGAM SETTY</cp:lastModifiedBy>
  <cp:revision>4</cp:revision>
  <dcterms:created xsi:type="dcterms:W3CDTF">2024-04-25T19:08:33Z</dcterms:created>
  <dcterms:modified xsi:type="dcterms:W3CDTF">2024-04-26T07:50:15Z</dcterms:modified>
</cp:coreProperties>
</file>

<file path=docProps/thumbnail.jpeg>
</file>